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</p:sldMasterIdLst>
  <p:notesMasterIdLst>
    <p:notesMasterId r:id="rId5"/>
  </p:notesMasterIdLst>
  <p:sldIdLst>
    <p:sldId id="426" r:id="rId3"/>
    <p:sldId id="427" r:id="rId4"/>
  </p:sldIdLst>
  <p:sldSz cx="9144000" cy="5143500" type="screen16x9"/>
  <p:notesSz cx="9934575" cy="6802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388938" indent="682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777875" indent="1365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168400" indent="203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557338" indent="2714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4B1269A-28C2-4F2A-A140-294E609E340A}">
          <p14:sldIdLst>
            <p14:sldId id="426"/>
            <p14:sldId id="4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 userDrawn="1">
          <p15:clr>
            <a:srgbClr val="A4A3A4"/>
          </p15:clr>
        </p15:guide>
        <p15:guide id="2" pos="31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99FF66"/>
    <a:srgbClr val="008000"/>
    <a:srgbClr val="993300"/>
    <a:srgbClr val="CC6600"/>
    <a:srgbClr val="CCFF66"/>
    <a:srgbClr val="99FF33"/>
    <a:srgbClr val="E696C6"/>
    <a:srgbClr val="D2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6" autoAdjust="0"/>
    <p:restoredTop sz="94129" autoAdjust="0"/>
  </p:normalViewPr>
  <p:slideViewPr>
    <p:cSldViewPr>
      <p:cViewPr varScale="1">
        <p:scale>
          <a:sx n="114" d="100"/>
          <a:sy n="114" d="100"/>
        </p:scale>
        <p:origin x="725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1616" y="56"/>
      </p:cViewPr>
      <p:guideLst>
        <p:guide orient="horz" pos="2143"/>
        <p:guide pos="3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4002088" y="92075"/>
            <a:ext cx="6465887" cy="363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9" tIns="45667" rIns="91339" bIns="45667" rtlCol="0" anchor="ctr"/>
          <a:lstStyle/>
          <a:p>
            <a:pPr lvl="0"/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57006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1pPr>
    <a:lvl2pPr marL="38893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777875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1168400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1557338" algn="l" rtl="0" eaLnBrk="0" fontAlgn="base" hangingPunct="0">
      <a:spcBef>
        <a:spcPct val="30000"/>
      </a:spcBef>
      <a:spcAft>
        <a:spcPct val="0"/>
      </a:spcAft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673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5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70D0D-0884-4C17-83F6-9A384198C787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C80AF-DDCE-4B07-8B7F-32447B211CD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968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728E-D3DF-4441-9C84-D33D19454EF0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CACE-2372-40CD-92EE-3B42A84C091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4889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F853C-81FC-4363-8D41-59A8208911AE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DF11B-37FA-47AA-AF92-F642F30A0F5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2282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132B-438E-4AF8-BE22-654664BA85D7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157E-2CCA-4838-AD97-94982F3EA3A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284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DA68C-6196-41F7-AB95-FB42BE7DF935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9CC07-9434-42C4-A108-117523B4B83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1584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0703D-4216-47D3-955C-A1E21033BBE8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7D92-BBA1-4409-90FD-65F9B14E7A1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7360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E23A-67B5-4B2D-AD4B-87A5CC104A79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F62D6-2341-455F-A3B3-909697AD7FF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1005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997D0-BA07-453B-8D85-A88824F22876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33E5-8DCC-40D1-8EB3-C0D944103F1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1980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44DF-DCDA-4AEC-A0EA-969F8FF6BB4A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20C50-0F89-45E0-B264-D4B85EB292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1449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6A984-B6AB-4B02-B057-FCAB446FE728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81651-E69F-4EE4-B0E2-BF8A40CB175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0564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BBF-26AA-4701-8187-93FC00EE427F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156E-A647-4350-BEFE-2A165F073DE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6005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670D-C59E-4994-B554-B9B545BFBB49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A82E1-D1CB-4D0F-9648-C3FD5FF33F7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4942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A3EC-C0C9-4A4D-BF52-9C845A0FFCBD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0EFF-58F6-464E-B57B-90ACBE0FF84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9922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0F75B-6475-4BB0-BF16-11C1961235F7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71511-2547-4EEE-B385-1D9A470F77A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0192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67051-4EA1-425F-9C9B-57A064D5B776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E593F-4E41-4EEC-B770-3AD036C1292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5994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895C-377A-4165-9430-6D35B1E9932D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A84F-631A-4C07-A791-3D86CA7E4B7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73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6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88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850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8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77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73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700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86895-4E8A-411A-A898-2A1D02475DF1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149EE-35A5-462C-A97A-91AE2BAD261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308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ABA2F-F567-468B-9E17-EA51C7B43C77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193E8-36FE-4A7B-B4FC-3A31AE6729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740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969DF-C814-4D09-9A7C-C8BBC1F3EAD1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46FE-3E79-4F78-90E7-E4F3F7FBE54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194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F193-4E9C-472F-8132-097D11B97413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8D20-D8C9-46B0-B776-2B9BE7DCB15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17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88B6-527C-493C-B8F5-90B6BA7C4660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C972F-7A7D-45C4-A581-6AF84AE8350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563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A301-FE8B-4688-AD03-0FB7EA3C7E09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B47F4-8BD7-4254-8821-439F8C68EC8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631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68A3-A8AC-4CAC-A295-34C0778FBC5D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B0C45-AB40-4A37-83CD-7C5CE93C0CE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61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A87CB1-5F78-40C7-945B-09ACFE575980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0636DB-756C-4EEF-A53C-0A34E151F6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389626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779252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168878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558503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2CAE59F-ACB2-4944-8B61-3FD2BDF0A66A}" type="datetimeFigureOut">
              <a:rPr lang="ja-JP" altLang="en-US"/>
              <a:pPr>
                <a:defRPr/>
              </a:pPr>
              <a:t>2022/4/5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87134FF-6687-4F3B-B390-3AD992753D7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389626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779252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168878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558503" algn="ctr" rtl="0" fontAlgn="base"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428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138" indent="-1936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63" indent="-1936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2600" indent="-1936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f.saitama.lg.jp/a0710/covid-19/noukousessyokusya.html#c0000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正方形/長方形 383">
            <a:extLst>
              <a:ext uri="{FF2B5EF4-FFF2-40B4-BE49-F238E27FC236}">
                <a16:creationId xmlns:a16="http://schemas.microsoft.com/office/drawing/2014/main" id="{4FD0899E-6CD2-4D5E-A737-0E17FE7DC5FC}"/>
              </a:ext>
            </a:extLst>
          </p:cNvPr>
          <p:cNvSpPr/>
          <p:nvPr/>
        </p:nvSpPr>
        <p:spPr>
          <a:xfrm>
            <a:off x="0" y="4757049"/>
            <a:ext cx="9144000" cy="39439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85" name="タイトル 1">
            <a:extLst>
              <a:ext uri="{FF2B5EF4-FFF2-40B4-BE49-F238E27FC236}">
                <a16:creationId xmlns:a16="http://schemas.microsoft.com/office/drawing/2014/main" id="{1762C545-A6FB-4CE1-85F2-5373888675B2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616402"/>
          </a:xfrm>
          <a:prstGeom prst="rect">
            <a:avLst/>
          </a:prstGeom>
          <a:solidFill>
            <a:srgbClr val="001E62"/>
          </a:solidFill>
          <a:ln>
            <a:noFill/>
          </a:ln>
          <a:extLst/>
        </p:spPr>
        <p:txBody>
          <a:bodyPr vert="horz" wrap="square" lIns="77925" tIns="38963" rIns="77925" bIns="38963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389626" algn="ctr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779252" algn="ctr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168878" algn="ctr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558503" algn="ctr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auto" hangingPunct="1">
              <a:lnSpc>
                <a:spcPts val="2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88" name="テキスト ボックス 387">
            <a:extLst>
              <a:ext uri="{FF2B5EF4-FFF2-40B4-BE49-F238E27FC236}">
                <a16:creationId xmlns:a16="http://schemas.microsoft.com/office/drawing/2014/main" id="{8193CF1F-98FF-43CE-8BDF-47D6DEF8DDE7}"/>
              </a:ext>
            </a:extLst>
          </p:cNvPr>
          <p:cNvSpPr txBox="1"/>
          <p:nvPr/>
        </p:nvSpPr>
        <p:spPr>
          <a:xfrm>
            <a:off x="9866" y="-236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事業所で感染者が発生した場合の対応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49FE98B-C809-46A0-9F35-4197AD4DBA78}"/>
              </a:ext>
            </a:extLst>
          </p:cNvPr>
          <p:cNvSpPr txBox="1"/>
          <p:nvPr/>
        </p:nvSpPr>
        <p:spPr>
          <a:xfrm>
            <a:off x="-180528" y="660499"/>
            <a:ext cx="66640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　　■</a:t>
            </a:r>
            <a:r>
              <a:rPr lang="ja-JP" altLang="en-US" sz="1600" b="1" dirty="0"/>
              <a:t>濃厚接触者の定義については変更なし</a:t>
            </a:r>
            <a:endParaRPr lang="en-US" altLang="ja-JP" sz="16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5C27397-357B-48EA-8FB1-FEEF655EC761}"/>
              </a:ext>
            </a:extLst>
          </p:cNvPr>
          <p:cNvSpPr txBox="1"/>
          <p:nvPr/>
        </p:nvSpPr>
        <p:spPr>
          <a:xfrm>
            <a:off x="313662" y="985417"/>
            <a:ext cx="883033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◎</a:t>
            </a:r>
            <a:r>
              <a:rPr lang="ja-JP" altLang="en-US" sz="1600" dirty="0">
                <a:latin typeface="+mj-ea"/>
                <a:ea typeface="+mj-ea"/>
              </a:rPr>
              <a:t>濃厚接触者とは</a:t>
            </a:r>
            <a:r>
              <a:rPr lang="en-US" altLang="ja-JP" sz="1600" dirty="0">
                <a:latin typeface="+mj-ea"/>
                <a:ea typeface="+mj-ea"/>
              </a:rPr>
              <a:t>…</a:t>
            </a:r>
          </a:p>
          <a:p>
            <a:r>
              <a:rPr lang="ja-JP" altLang="en-US" sz="1600" dirty="0">
                <a:latin typeface="+mj-ea"/>
                <a:ea typeface="+mj-ea"/>
              </a:rPr>
              <a:t>　 手で触れることのできる距離（目安として１ｍ）で、必要な感染予防（適切なマスクの着用など）なしで 陽性者と１５分以上の接触があった者。</a:t>
            </a:r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FEF23C4-433A-40F0-AF40-989670FAFF79}"/>
              </a:ext>
            </a:extLst>
          </p:cNvPr>
          <p:cNvSpPr txBox="1"/>
          <p:nvPr/>
        </p:nvSpPr>
        <p:spPr>
          <a:xfrm>
            <a:off x="919677" y="2739103"/>
            <a:ext cx="98318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これまで</a:t>
            </a:r>
            <a:endParaRPr lang="en-US" altLang="ja-JP" sz="16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902821A-293D-478E-AEE4-CA77282B8870}"/>
              </a:ext>
            </a:extLst>
          </p:cNvPr>
          <p:cNvSpPr txBox="1"/>
          <p:nvPr/>
        </p:nvSpPr>
        <p:spPr>
          <a:xfrm>
            <a:off x="108294" y="2044722"/>
            <a:ext cx="546846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■</a:t>
            </a:r>
            <a:r>
              <a:rPr lang="ja-JP" altLang="en-US" sz="1600" b="1" dirty="0"/>
              <a:t>事業所における濃厚接触者への対応</a:t>
            </a:r>
            <a:endParaRPr lang="en-US" altLang="ja-JP" sz="16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6495708-9CDA-4D95-B857-DDFD066E0884}"/>
              </a:ext>
            </a:extLst>
          </p:cNvPr>
          <p:cNvSpPr txBox="1"/>
          <p:nvPr/>
        </p:nvSpPr>
        <p:spPr>
          <a:xfrm>
            <a:off x="932933" y="3710307"/>
            <a:ext cx="79168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/>
              <a:t>今後</a:t>
            </a:r>
            <a:endParaRPr lang="en-US" altLang="ja-JP" sz="1600" b="1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10583F9-377B-4CF9-99DE-2F8577A801CC}"/>
              </a:ext>
            </a:extLst>
          </p:cNvPr>
          <p:cNvSpPr txBox="1"/>
          <p:nvPr/>
        </p:nvSpPr>
        <p:spPr>
          <a:xfrm>
            <a:off x="1998873" y="2460512"/>
            <a:ext cx="1275100" cy="83099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職場で陽性者が発生したら</a:t>
            </a:r>
            <a:endParaRPr lang="en-US" altLang="ja-JP" sz="16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4953C5A-A937-4075-9C38-E7192E00DA48}"/>
              </a:ext>
            </a:extLst>
          </p:cNvPr>
          <p:cNvSpPr txBox="1"/>
          <p:nvPr/>
        </p:nvSpPr>
        <p:spPr>
          <a:xfrm>
            <a:off x="2000756" y="3483898"/>
            <a:ext cx="1275100" cy="830997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職場で陽性者が発生したら</a:t>
            </a:r>
            <a:endParaRPr lang="en-US" altLang="ja-JP" sz="16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5870330-EE7A-41E7-BC92-C1926A6387A7}"/>
              </a:ext>
            </a:extLst>
          </p:cNvPr>
          <p:cNvSpPr txBox="1"/>
          <p:nvPr/>
        </p:nvSpPr>
        <p:spPr>
          <a:xfrm>
            <a:off x="4102169" y="2666627"/>
            <a:ext cx="3998223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濃厚接触者を特定し、自宅待機を要請</a:t>
            </a:r>
            <a:endParaRPr lang="en-US" altLang="ja-JP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3A41AA7-5D54-41F7-AC5C-94FDAA4FF2E7}"/>
              </a:ext>
            </a:extLst>
          </p:cNvPr>
          <p:cNvSpPr txBox="1"/>
          <p:nvPr/>
        </p:nvSpPr>
        <p:spPr>
          <a:xfrm>
            <a:off x="4102169" y="3585614"/>
            <a:ext cx="4116250" cy="646331"/>
          </a:xfrm>
          <a:prstGeom prst="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濃厚接触者の特定はしない</a:t>
            </a:r>
            <a:endParaRPr lang="en-US" altLang="ja-JP" dirty="0"/>
          </a:p>
          <a:p>
            <a:pPr algn="ctr"/>
            <a:r>
              <a:rPr lang="ja-JP" altLang="en-US" dirty="0"/>
              <a:t>（自宅待機を要請しない）</a:t>
            </a:r>
            <a:endParaRPr lang="en-US" altLang="ja-JP" dirty="0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450343A4-CDD0-4C9D-967F-8CA7647DC3F8}"/>
              </a:ext>
            </a:extLst>
          </p:cNvPr>
          <p:cNvSpPr/>
          <p:nvPr/>
        </p:nvSpPr>
        <p:spPr>
          <a:xfrm>
            <a:off x="3465990" y="2656153"/>
            <a:ext cx="360040" cy="415212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矢印: 右 45">
            <a:extLst>
              <a:ext uri="{FF2B5EF4-FFF2-40B4-BE49-F238E27FC236}">
                <a16:creationId xmlns:a16="http://schemas.microsoft.com/office/drawing/2014/main" id="{116DE5B9-9378-4A10-8E25-E215EDD0CCD4}"/>
              </a:ext>
            </a:extLst>
          </p:cNvPr>
          <p:cNvSpPr/>
          <p:nvPr/>
        </p:nvSpPr>
        <p:spPr>
          <a:xfrm>
            <a:off x="3465990" y="3671978"/>
            <a:ext cx="360040" cy="41521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D6C826-98B8-4F5E-845F-8A9B58008D3C}"/>
              </a:ext>
            </a:extLst>
          </p:cNvPr>
          <p:cNvSpPr txBox="1"/>
          <p:nvPr/>
        </p:nvSpPr>
        <p:spPr>
          <a:xfrm>
            <a:off x="4697334" y="4392128"/>
            <a:ext cx="4227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対応についての詳細は</a:t>
            </a:r>
            <a:r>
              <a:rPr kumimoji="1" lang="en-US" altLang="ja-JP" sz="1400" dirty="0"/>
              <a:t>2</a:t>
            </a:r>
            <a:r>
              <a:rPr kumimoji="1" lang="ja-JP" altLang="en-US" sz="1400" dirty="0"/>
              <a:t>ページを参照してください。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3F6B6D-B726-45ED-8A7E-EE60CB29E0DD}"/>
              </a:ext>
            </a:extLst>
          </p:cNvPr>
          <p:cNvSpPr txBox="1"/>
          <p:nvPr/>
        </p:nvSpPr>
        <p:spPr>
          <a:xfrm>
            <a:off x="8748464" y="477849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1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5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正方形/長方形 383">
            <a:extLst>
              <a:ext uri="{FF2B5EF4-FFF2-40B4-BE49-F238E27FC236}">
                <a16:creationId xmlns:a16="http://schemas.microsoft.com/office/drawing/2014/main" id="{4FD0899E-6CD2-4D5E-A737-0E17FE7DC5FC}"/>
              </a:ext>
            </a:extLst>
          </p:cNvPr>
          <p:cNvSpPr/>
          <p:nvPr/>
        </p:nvSpPr>
        <p:spPr>
          <a:xfrm>
            <a:off x="-36512" y="4660038"/>
            <a:ext cx="9180000" cy="504000"/>
          </a:xfrm>
          <a:prstGeom prst="rect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400" kern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埼玉県ホームページ「事業所で感染者が発生した場合の対応について」</a:t>
            </a: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</a:t>
            </a:r>
            <a:r>
              <a:rPr lang="ja-JP" altLang="ja-JP" sz="1400" kern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altLang="ja-JP" sz="1400" u="sng" kern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https://www.pref.saitama.lg.jp/a0710/covid-19/noukousessyokusya.html#c00003</a:t>
            </a:r>
            <a:endParaRPr lang="ja-JP" altLang="ja-JP" sz="1400" kern="1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85" name="タイトル 1">
            <a:extLst>
              <a:ext uri="{FF2B5EF4-FFF2-40B4-BE49-F238E27FC236}">
                <a16:creationId xmlns:a16="http://schemas.microsoft.com/office/drawing/2014/main" id="{1762C545-A6FB-4CE1-85F2-5373888675B2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144000" cy="674688"/>
          </a:xfrm>
          <a:prstGeom prst="rect">
            <a:avLst/>
          </a:prstGeom>
          <a:solidFill>
            <a:srgbClr val="001E62"/>
          </a:solidFill>
          <a:ln>
            <a:noFill/>
          </a:ln>
          <a:extLst/>
        </p:spPr>
        <p:txBody>
          <a:bodyPr vert="horz" wrap="square" lIns="77925" tIns="38963" rIns="77925" bIns="38963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389626" algn="ctr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779252" algn="ctr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168878" algn="ctr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558503" algn="ctr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lvl="0" eaLnBrk="1" hangingPunct="1"/>
            <a:r>
              <a:rPr lang="ja-JP" alt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事業所で感染者が発生した場合の対応</a:t>
            </a:r>
            <a:endParaRPr lang="ja-JP" alt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3C1EA58-E26A-4EF5-BD0A-AF500DB73CD7}"/>
              </a:ext>
            </a:extLst>
          </p:cNvPr>
          <p:cNvGrpSpPr/>
          <p:nvPr/>
        </p:nvGrpSpPr>
        <p:grpSpPr>
          <a:xfrm>
            <a:off x="72741" y="2485609"/>
            <a:ext cx="2969373" cy="2030357"/>
            <a:chOff x="72741" y="2629625"/>
            <a:chExt cx="2969373" cy="2030357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76138C60-5785-4C92-9FD5-26D18F1FCBAC}"/>
                </a:ext>
              </a:extLst>
            </p:cNvPr>
            <p:cNvSpPr/>
            <p:nvPr/>
          </p:nvSpPr>
          <p:spPr>
            <a:xfrm>
              <a:off x="72741" y="2629625"/>
              <a:ext cx="2935087" cy="20303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B5A2B49-D906-4594-A61C-A13ACF1E0556}"/>
                </a:ext>
              </a:extLst>
            </p:cNvPr>
            <p:cNvSpPr txBox="1"/>
            <p:nvPr/>
          </p:nvSpPr>
          <p:spPr>
            <a:xfrm>
              <a:off x="92818" y="2729039"/>
              <a:ext cx="2949296" cy="18158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■従業員が体調不良を訴えた場合は直ちに受診（医師の判断で検査を行った場合、検査料は無料）を促すか、職場での検査（私費の抗原定性検査）を実施し、陽性の場合は直ちに受診させる。</a:t>
              </a:r>
              <a:endParaRPr kumimoji="1" lang="ja-JP" altLang="en-US" sz="1600" dirty="0"/>
            </a:p>
          </p:txBody>
        </p:sp>
      </p:grp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247E5E3C-0030-4241-B313-2DC9B46133CD}"/>
              </a:ext>
            </a:extLst>
          </p:cNvPr>
          <p:cNvSpPr/>
          <p:nvPr/>
        </p:nvSpPr>
        <p:spPr>
          <a:xfrm rot="5400000">
            <a:off x="2572000" y="2716109"/>
            <a:ext cx="1200329" cy="191531"/>
          </a:xfrm>
          <a:prstGeom prst="triangle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8C481D2F-6C2B-40BB-A506-F213910526D4}"/>
              </a:ext>
            </a:extLst>
          </p:cNvPr>
          <p:cNvSpPr/>
          <p:nvPr/>
        </p:nvSpPr>
        <p:spPr>
          <a:xfrm rot="5400000">
            <a:off x="3258645" y="2709787"/>
            <a:ext cx="1200327" cy="204173"/>
          </a:xfrm>
          <a:prstGeom prst="triangle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F59BCE-69CA-41D8-B26E-5E7196784E05}"/>
              </a:ext>
            </a:extLst>
          </p:cNvPr>
          <p:cNvSpPr txBox="1"/>
          <p:nvPr/>
        </p:nvSpPr>
        <p:spPr>
          <a:xfrm>
            <a:off x="3948194" y="1491630"/>
            <a:ext cx="1178186" cy="830997"/>
          </a:xfrm>
          <a:prstGeom prst="rect">
            <a:avLst/>
          </a:prstGeom>
          <a:solidFill>
            <a:srgbClr val="FFFFBD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陽性者が少人数の場合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B3478C-C504-4CD1-BE5C-5969267067E9}"/>
              </a:ext>
            </a:extLst>
          </p:cNvPr>
          <p:cNvSpPr txBox="1"/>
          <p:nvPr/>
        </p:nvSpPr>
        <p:spPr>
          <a:xfrm>
            <a:off x="3915718" y="3134910"/>
            <a:ext cx="1217775" cy="1077218"/>
          </a:xfrm>
          <a:prstGeom prst="rect">
            <a:avLst/>
          </a:prstGeom>
          <a:solidFill>
            <a:srgbClr val="FFFFB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同時に５人以上のクラスターが発生した場合</a:t>
            </a:r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7C3717A2-ACFA-4581-A40F-7FE122C664EB}"/>
              </a:ext>
            </a:extLst>
          </p:cNvPr>
          <p:cNvSpPr/>
          <p:nvPr/>
        </p:nvSpPr>
        <p:spPr>
          <a:xfrm rot="5400000">
            <a:off x="5007108" y="1842390"/>
            <a:ext cx="807220" cy="219451"/>
          </a:xfrm>
          <a:prstGeom prst="triangle">
            <a:avLst/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7971C3BE-E6AD-4779-A9A3-48A9F53CD1F3}"/>
              </a:ext>
            </a:extLst>
          </p:cNvPr>
          <p:cNvSpPr/>
          <p:nvPr/>
        </p:nvSpPr>
        <p:spPr>
          <a:xfrm rot="5400000">
            <a:off x="5345251" y="3591560"/>
            <a:ext cx="807220" cy="177496"/>
          </a:xfrm>
          <a:prstGeom prst="triangle">
            <a:avLst>
              <a:gd name="adj" fmla="val 51218"/>
            </a:avLst>
          </a:prstGeom>
          <a:solidFill>
            <a:srgbClr val="001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632FD37-5E01-442B-BA8C-73749CC407E3}"/>
              </a:ext>
            </a:extLst>
          </p:cNvPr>
          <p:cNvGrpSpPr/>
          <p:nvPr/>
        </p:nvGrpSpPr>
        <p:grpSpPr>
          <a:xfrm>
            <a:off x="49459" y="1266560"/>
            <a:ext cx="2967304" cy="1134697"/>
            <a:chOff x="48030" y="1444737"/>
            <a:chExt cx="2967304" cy="1134697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7C02E046-9C61-47D3-BF5C-D54824E7798E}"/>
                </a:ext>
              </a:extLst>
            </p:cNvPr>
            <p:cNvSpPr/>
            <p:nvPr/>
          </p:nvSpPr>
          <p:spPr>
            <a:xfrm>
              <a:off x="80247" y="1444737"/>
              <a:ext cx="2935087" cy="113469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070A3A3C-207A-4040-BC8A-3360F3E076F3}"/>
                </a:ext>
              </a:extLst>
            </p:cNvPr>
            <p:cNvSpPr txBox="1"/>
            <p:nvPr/>
          </p:nvSpPr>
          <p:spPr>
            <a:xfrm>
              <a:off x="48030" y="1473476"/>
              <a:ext cx="2935088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■体調の悪い従業員は出勤</a:t>
              </a:r>
              <a:endParaRPr lang="en-US" altLang="ja-JP" sz="1600" dirty="0"/>
            </a:p>
            <a:p>
              <a:r>
                <a:rPr lang="ja-JP" altLang="en-US" sz="1600" dirty="0"/>
                <a:t>させず、医療機関を受診させる。</a:t>
              </a:r>
              <a:endParaRPr lang="en-US" altLang="ja-JP" sz="1600" dirty="0"/>
            </a:p>
            <a:p>
              <a:r>
                <a:rPr lang="ja-JP" altLang="en-US" sz="1600" dirty="0"/>
                <a:t>（医師の判断で検査を行った場合、検査料は無料）</a:t>
              </a:r>
              <a:endParaRPr lang="en-US" altLang="ja-JP" sz="1600" dirty="0"/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5AD4F9CD-0638-4CDA-BFA5-CB0EAEB150F4}"/>
              </a:ext>
            </a:extLst>
          </p:cNvPr>
          <p:cNvGrpSpPr/>
          <p:nvPr/>
        </p:nvGrpSpPr>
        <p:grpSpPr>
          <a:xfrm>
            <a:off x="3262617" y="1275606"/>
            <a:ext cx="423033" cy="3260188"/>
            <a:chOff x="3262617" y="1446670"/>
            <a:chExt cx="423033" cy="3260188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6CEB10F5-BD7D-4106-A6F5-EA2732DBD836}"/>
                </a:ext>
              </a:extLst>
            </p:cNvPr>
            <p:cNvSpPr/>
            <p:nvPr/>
          </p:nvSpPr>
          <p:spPr>
            <a:xfrm>
              <a:off x="3285498" y="1446670"/>
              <a:ext cx="400152" cy="326018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3736703D-BD38-4034-B532-E58D4CEAC9F4}"/>
                </a:ext>
              </a:extLst>
            </p:cNvPr>
            <p:cNvSpPr txBox="1"/>
            <p:nvPr/>
          </p:nvSpPr>
          <p:spPr>
            <a:xfrm>
              <a:off x="3262617" y="1797706"/>
              <a:ext cx="412923" cy="25545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2000" b="1" dirty="0">
                <a:solidFill>
                  <a:schemeClr val="bg1"/>
                </a:solidFill>
              </a:endParaRPr>
            </a:p>
            <a:p>
              <a:r>
                <a:rPr lang="ja-JP" altLang="en-US" sz="2000" b="1" dirty="0">
                  <a:solidFill>
                    <a:schemeClr val="bg1"/>
                  </a:solidFill>
                </a:rPr>
                <a:t>陽性者が発生</a:t>
              </a:r>
              <a:endParaRPr kumimoji="1" lang="en-US" altLang="ja-JP" sz="2000" b="1" dirty="0">
                <a:solidFill>
                  <a:schemeClr val="bg1"/>
                </a:solidFill>
              </a:endParaRPr>
            </a:p>
            <a:p>
              <a:endParaRPr kumimoji="1" lang="ja-JP" alt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EB429BB9-484D-4130-A401-03538497F5B7}"/>
              </a:ext>
            </a:extLst>
          </p:cNvPr>
          <p:cNvGrpSpPr/>
          <p:nvPr/>
        </p:nvGrpSpPr>
        <p:grpSpPr>
          <a:xfrm>
            <a:off x="539678" y="739215"/>
            <a:ext cx="2016223" cy="369332"/>
            <a:chOff x="539678" y="976503"/>
            <a:chExt cx="2016223" cy="369332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B4C0252-4275-4E6C-800C-E717CEEAEBF7}"/>
                </a:ext>
              </a:extLst>
            </p:cNvPr>
            <p:cNvSpPr txBox="1"/>
            <p:nvPr/>
          </p:nvSpPr>
          <p:spPr>
            <a:xfrm>
              <a:off x="539678" y="976503"/>
              <a:ext cx="2016223" cy="369332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altLang="ja-JP" dirty="0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1847BEF-4C51-4AE3-9952-C79A926FF7FB}"/>
                </a:ext>
              </a:extLst>
            </p:cNvPr>
            <p:cNvSpPr txBox="1"/>
            <p:nvPr/>
          </p:nvSpPr>
          <p:spPr>
            <a:xfrm>
              <a:off x="1005283" y="976503"/>
              <a:ext cx="10657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/>
                <a:t>事業所</a:t>
              </a:r>
              <a:endParaRPr lang="en-US" altLang="ja-JP" b="1" dirty="0"/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1DA53C9-6B78-4971-B6DA-59BD20A88102}"/>
              </a:ext>
            </a:extLst>
          </p:cNvPr>
          <p:cNvSpPr/>
          <p:nvPr/>
        </p:nvSpPr>
        <p:spPr>
          <a:xfrm>
            <a:off x="5201394" y="2715766"/>
            <a:ext cx="400152" cy="181588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CF93474-B6A7-419E-9AAA-3C8AE6110AF9}"/>
              </a:ext>
            </a:extLst>
          </p:cNvPr>
          <p:cNvSpPr txBox="1"/>
          <p:nvPr/>
        </p:nvSpPr>
        <p:spPr>
          <a:xfrm>
            <a:off x="5148064" y="2495674"/>
            <a:ext cx="497791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b="1" dirty="0"/>
          </a:p>
          <a:p>
            <a:pPr algn="ctr"/>
            <a:r>
              <a:rPr kumimoji="1" lang="ja-JP" altLang="en-US" b="1" dirty="0"/>
              <a:t>保健所が介入</a:t>
            </a:r>
            <a:endParaRPr kumimoji="1" lang="en-US" altLang="ja-JP" b="1" dirty="0"/>
          </a:p>
          <a:p>
            <a:endParaRPr kumimoji="1" lang="ja-JP" altLang="en-US" b="1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F678C8F-1AD5-491B-95A5-836CC32E8519}"/>
              </a:ext>
            </a:extLst>
          </p:cNvPr>
          <p:cNvGrpSpPr/>
          <p:nvPr/>
        </p:nvGrpSpPr>
        <p:grpSpPr>
          <a:xfrm>
            <a:off x="6300192" y="739215"/>
            <a:ext cx="2016223" cy="380957"/>
            <a:chOff x="6300193" y="971502"/>
            <a:chExt cx="2016223" cy="380957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67E5CB3-3198-467D-A295-A3CD16BEED4E}"/>
                </a:ext>
              </a:extLst>
            </p:cNvPr>
            <p:cNvSpPr txBox="1"/>
            <p:nvPr/>
          </p:nvSpPr>
          <p:spPr>
            <a:xfrm>
              <a:off x="6300193" y="983127"/>
              <a:ext cx="2016223" cy="36933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altLang="ja-JP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3FF318C-BB3F-490F-A0C2-EE3360880985}"/>
                </a:ext>
              </a:extLst>
            </p:cNvPr>
            <p:cNvSpPr txBox="1"/>
            <p:nvPr/>
          </p:nvSpPr>
          <p:spPr>
            <a:xfrm>
              <a:off x="6785069" y="971502"/>
              <a:ext cx="10657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/>
                <a:t>対　応</a:t>
              </a:r>
              <a:endParaRPr lang="en-US" altLang="ja-JP" b="1" dirty="0"/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4E51ED4-955E-424B-8EAB-C993828D3ACE}"/>
              </a:ext>
            </a:extLst>
          </p:cNvPr>
          <p:cNvSpPr/>
          <p:nvPr/>
        </p:nvSpPr>
        <p:spPr>
          <a:xfrm>
            <a:off x="5855063" y="1347614"/>
            <a:ext cx="3181433" cy="1433211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EEC90FE-CFAD-4D98-BBA0-05473F00D582}"/>
              </a:ext>
            </a:extLst>
          </p:cNvPr>
          <p:cNvSpPr txBox="1"/>
          <p:nvPr/>
        </p:nvSpPr>
        <p:spPr>
          <a:xfrm>
            <a:off x="5839525" y="1347614"/>
            <a:ext cx="331626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陽性者と接触した従業員に対し、</a:t>
            </a:r>
            <a:endParaRPr lang="en-US" altLang="ja-JP" sz="1400" dirty="0"/>
          </a:p>
          <a:p>
            <a:r>
              <a:rPr lang="ja-JP" altLang="en-US" sz="1400" dirty="0"/>
              <a:t>■７日間、ハイリスク者との接触などの行動を控えるよう求め、症状がある場合は受診を促す。</a:t>
            </a:r>
            <a:endParaRPr lang="en-US" altLang="ja-JP" sz="1400" dirty="0"/>
          </a:p>
          <a:p>
            <a:r>
              <a:rPr lang="ja-JP" altLang="en-US" sz="1400" dirty="0"/>
              <a:t>■健康状態の確認、感染リスクの高い場所の利用や会食を避けるように求める。</a:t>
            </a:r>
            <a:endParaRPr lang="en-US" altLang="ja-JP" sz="1400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E33419E9-FB98-4319-B59C-FE17E6F587AA}"/>
              </a:ext>
            </a:extLst>
          </p:cNvPr>
          <p:cNvGrpSpPr/>
          <p:nvPr/>
        </p:nvGrpSpPr>
        <p:grpSpPr>
          <a:xfrm>
            <a:off x="5859039" y="2822979"/>
            <a:ext cx="3192995" cy="1690808"/>
            <a:chOff x="5859039" y="2920502"/>
            <a:chExt cx="3192995" cy="1690808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E1CC5387-4A52-4F46-9A1C-B6814F7D166E}"/>
                </a:ext>
              </a:extLst>
            </p:cNvPr>
            <p:cNvSpPr/>
            <p:nvPr/>
          </p:nvSpPr>
          <p:spPr>
            <a:xfrm>
              <a:off x="5859039" y="2961187"/>
              <a:ext cx="3181433" cy="165012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AEBD505-BFCB-4B1A-8874-1A247C9D92F0}"/>
                </a:ext>
              </a:extLst>
            </p:cNvPr>
            <p:cNvSpPr txBox="1"/>
            <p:nvPr/>
          </p:nvSpPr>
          <p:spPr>
            <a:xfrm>
              <a:off x="5870601" y="2920502"/>
              <a:ext cx="3181433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/>
                <a:t>■濃厚接触者を特定し、必要な検査を実施する。（行政検査）</a:t>
              </a:r>
              <a:endParaRPr lang="en-US" altLang="ja-JP" sz="1400" dirty="0"/>
            </a:p>
            <a:p>
              <a:r>
                <a:rPr lang="ja-JP" altLang="en-US" sz="1400" dirty="0"/>
                <a:t>■検査結果が陰性であった場合、濃厚接触者に対して、７日間の待機を要請（私費の抗原定性検査を４日目、５日目に行うことにより短縮可能）。解除の判断を保健所へ確認する必要はない。</a:t>
              </a:r>
              <a:endParaRPr lang="en-US" altLang="ja-JP" sz="1400" dirty="0"/>
            </a:p>
          </p:txBody>
        </p:sp>
      </p:grp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B79B37-7488-4A06-8071-72E2DEB15BF9}"/>
              </a:ext>
            </a:extLst>
          </p:cNvPr>
          <p:cNvSpPr txBox="1"/>
          <p:nvPr/>
        </p:nvSpPr>
        <p:spPr>
          <a:xfrm>
            <a:off x="8604448" y="4756264"/>
            <a:ext cx="30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2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23162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知事会見パネル用">
      <a:dk1>
        <a:sysClr val="windowText" lastClr="000000"/>
      </a:dk1>
      <a:lt1>
        <a:srgbClr val="FFFFFF"/>
      </a:lt1>
      <a:dk2>
        <a:srgbClr val="558ED5"/>
      </a:dk2>
      <a:lt2>
        <a:srgbClr val="D24646"/>
      </a:lt2>
      <a:accent1>
        <a:srgbClr val="333399"/>
      </a:accent1>
      <a:accent2>
        <a:srgbClr val="9C9CDF"/>
      </a:accent2>
      <a:accent3>
        <a:srgbClr val="CECEEF"/>
      </a:accent3>
      <a:accent4>
        <a:srgbClr val="D656A2"/>
      </a:accent4>
      <a:accent5>
        <a:srgbClr val="E696C6"/>
      </a:accent5>
      <a:accent6>
        <a:srgbClr val="FFFFCD"/>
      </a:accent6>
      <a:hlink>
        <a:srgbClr val="660066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9595</TotalTime>
  <Words>411</Words>
  <Application>Microsoft Office PowerPoint</Application>
  <PresentationFormat>画面に合わせる (16:9)</PresentationFormat>
  <Paragraphs>35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HGS創英角ｺﾞｼｯｸUB</vt:lpstr>
      <vt:lpstr>ＭＳ Ｐゴシック</vt:lpstr>
      <vt:lpstr>ＭＳ ゴシック</vt:lpstr>
      <vt:lpstr>Arial</vt:lpstr>
      <vt:lpstr>Calibri</vt:lpstr>
      <vt:lpstr>Times New Roman</vt:lpstr>
      <vt:lpstr>デザインの設定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小林直樹</dc:creator>
  <cp:lastModifiedBy>金子 信之</cp:lastModifiedBy>
  <cp:revision>297</cp:revision>
  <cp:lastPrinted>2022-04-01T01:37:33Z</cp:lastPrinted>
  <dcterms:created xsi:type="dcterms:W3CDTF">2011-01-18T09:53:28Z</dcterms:created>
  <dcterms:modified xsi:type="dcterms:W3CDTF">2022-04-05T01:44:40Z</dcterms:modified>
</cp:coreProperties>
</file>